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60" r:id="rId3"/>
    <p:sldId id="287" r:id="rId4"/>
    <p:sldId id="288" r:id="rId5"/>
    <p:sldId id="290" r:id="rId6"/>
    <p:sldId id="291" r:id="rId7"/>
    <p:sldId id="296" r:id="rId8"/>
    <p:sldId id="292" r:id="rId9"/>
    <p:sldId id="293" r:id="rId10"/>
    <p:sldId id="297" r:id="rId11"/>
    <p:sldId id="294" r:id="rId12"/>
    <p:sldId id="298" r:id="rId13"/>
    <p:sldId id="295" r:id="rId14"/>
    <p:sldId id="289" r:id="rId15"/>
    <p:sldId id="299" r:id="rId16"/>
    <p:sldId id="303" r:id="rId17"/>
    <p:sldId id="301" r:id="rId18"/>
    <p:sldId id="302" r:id="rId19"/>
    <p:sldId id="304" r:id="rId20"/>
    <p:sldId id="300" r:id="rId21"/>
    <p:sldId id="305" r:id="rId22"/>
    <p:sldId id="259" r:id="rId23"/>
  </p:sldIdLst>
  <p:sldSz cx="9144000" cy="6858000" type="screen4x3"/>
  <p:notesSz cx="6858000" cy="9144000"/>
  <p:embeddedFontLst>
    <p:embeddedFont>
      <p:font typeface="맑은 고딕" panose="020B0503020000020004" pitchFamily="34" charset="-127"/>
      <p:regular r:id="rId25"/>
      <p:bold r:id="rId26"/>
    </p:embeddedFont>
    <p:embeddedFont>
      <p:font typeface="Cambria Math" panose="02040503050406030204" pitchFamily="18" charset="0"/>
      <p:regular r:id="rId27"/>
    </p:embeddedFont>
    <p:embeddedFont>
      <p:font typeface="GyeonggiBatang" panose="02020503020101020101" pitchFamily="18" charset="-127"/>
      <p:regular r:id="rId28"/>
      <p:bold r:id="rId29"/>
    </p:embeddedFont>
    <p:embeddedFont>
      <p:font typeface="GyeonggiTitle Medium" panose="02020603020101020101" pitchFamily="18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8095"/>
  </p:normalViewPr>
  <p:slideViewPr>
    <p:cSldViewPr>
      <p:cViewPr varScale="1">
        <p:scale>
          <a:sx n="112" d="100"/>
          <a:sy n="112" d="100"/>
        </p:scale>
        <p:origin x="218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771C21-3757-4199-83DE-22960358A2A5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4E647-5A0F-41E6-A0EF-B58D8C1C6CD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모든 </a:t>
            </a:r>
            <a:r>
              <a:rPr lang="ko-KR" altLang="en-US" dirty="0" err="1"/>
              <a:t>파라미터를</a:t>
            </a:r>
            <a:r>
              <a:rPr lang="ko-KR" altLang="en-US" dirty="0"/>
              <a:t> 디폴트 값으로 설정하여 알고리즘을 적용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왼쪽 </a:t>
            </a:r>
            <a:r>
              <a:rPr lang="en-US" altLang="ko-KR" dirty="0"/>
              <a:t>-&gt;</a:t>
            </a:r>
            <a:r>
              <a:rPr lang="ko-KR" altLang="en-US" dirty="0"/>
              <a:t> 키워드 뽑은 것</a:t>
            </a:r>
            <a:endParaRPr lang="en-US" altLang="ko-KR" dirty="0"/>
          </a:p>
          <a:p>
            <a:r>
              <a:rPr lang="ko-KR" altLang="en-US" dirty="0"/>
              <a:t>오른쪽 </a:t>
            </a:r>
            <a:r>
              <a:rPr lang="en-US" altLang="ko-KR" dirty="0"/>
              <a:t>-&gt;</a:t>
            </a:r>
            <a:r>
              <a:rPr lang="ko-KR" altLang="en-US" dirty="0"/>
              <a:t> 뽑은 키워드를 바탕으로 텍스트 랭크를 계산한 것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014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텍스트랭크를 적용하는 것만으로는 성능이 좋지 않았음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회의 결과 성능을 높이기 위한 고려사항을 몇 가지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뽑아냄</a:t>
            </a:r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참고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" altLang="ko-K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TextRank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두 단어 간의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유사도를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정의하기 위해서는 두 단어의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co-occurrence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계산해야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Co-occurrence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문장 내에서 두 단어의 간격이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window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 횟수입니다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논문에서는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 ~ 8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사이의 값을 이용하기를 추천하였습니다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01398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EDA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과정에서 글의 앞문장일수록 </a:t>
            </a:r>
            <a:r>
              <a:rPr kumimoji="1" lang="en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 summary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포함될 확률이 높다는 것을 알게 됨 </a:t>
            </a: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-&gt;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bias</a:t>
            </a:r>
            <a:r>
              <a:rPr kumimoji="1" lang="ko-KR" altLang="en-US" sz="1200" b="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200" b="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설정해주자</a:t>
            </a:r>
            <a:r>
              <a:rPr kumimoji="1" lang="en-US" altLang="ko-KR" sz="12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  <a:p>
            <a:r>
              <a:rPr lang="ko-KR" altLang="en-US" dirty="0"/>
              <a:t>첫 번째</a:t>
            </a:r>
            <a:r>
              <a:rPr lang="en-US" altLang="ko-KR" dirty="0"/>
              <a:t>, </a:t>
            </a:r>
            <a:r>
              <a:rPr lang="ko-KR" altLang="en-US" dirty="0"/>
              <a:t>두 번째</a:t>
            </a:r>
            <a:r>
              <a:rPr lang="en-US" altLang="ko-KR" dirty="0"/>
              <a:t>, </a:t>
            </a:r>
            <a:r>
              <a:rPr lang="ko-KR" altLang="en-US" dirty="0"/>
              <a:t>세 번째</a:t>
            </a:r>
            <a:r>
              <a:rPr lang="en-US" altLang="ko-KR" dirty="0"/>
              <a:t>, </a:t>
            </a:r>
            <a:r>
              <a:rPr lang="ko-KR" altLang="en-US" dirty="0"/>
              <a:t>네 번째 문장이 다른 문장들보다 각각 </a:t>
            </a:r>
            <a:r>
              <a:rPr lang="en-US" altLang="ko-KR" dirty="0"/>
              <a:t>7</a:t>
            </a:r>
            <a:r>
              <a:rPr lang="ko-KR" altLang="en-US" dirty="0"/>
              <a:t>배</a:t>
            </a:r>
            <a:r>
              <a:rPr lang="en-US" altLang="ko-KR" dirty="0"/>
              <a:t>, 5</a:t>
            </a:r>
            <a:r>
              <a:rPr lang="ko-KR" altLang="en-US" dirty="0"/>
              <a:t>배</a:t>
            </a:r>
            <a:r>
              <a:rPr lang="en-US" altLang="ko-KR" dirty="0"/>
              <a:t>, 4</a:t>
            </a:r>
            <a:r>
              <a:rPr lang="ko-KR" altLang="en-US" dirty="0"/>
              <a:t>배</a:t>
            </a:r>
            <a:r>
              <a:rPr lang="en-US" altLang="ko-KR" dirty="0"/>
              <a:t>, 3</a:t>
            </a:r>
            <a:r>
              <a:rPr lang="ko-KR" altLang="en-US" dirty="0"/>
              <a:t>배 더 중요하다고 가정</a:t>
            </a:r>
            <a:r>
              <a:rPr lang="en-US" altLang="ko-KR" dirty="0"/>
              <a:t>(7</a:t>
            </a:r>
            <a:r>
              <a:rPr lang="ko-KR" altLang="en-US" dirty="0"/>
              <a:t>번 슬라이드 히스토그램의 </a:t>
            </a:r>
            <a:r>
              <a:rPr lang="en-US" altLang="ko-KR" dirty="0"/>
              <a:t>count</a:t>
            </a:r>
            <a:r>
              <a:rPr lang="ko-KR" altLang="en-US" dirty="0"/>
              <a:t>수와 비례하게 설정</a:t>
            </a:r>
            <a:r>
              <a:rPr lang="en-US" altLang="ko-KR" dirty="0"/>
              <a:t>)</a:t>
            </a:r>
            <a:endParaRPr lang="ko-KR" altLang="en-US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1880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점수 향상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등수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27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15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등으로 상승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최종 등수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X)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861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Transformer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주어진 시퀀스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한 번에 입력 받아 처리함으로써 특정 단어를 이해하기 위해 문장 내 다른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단어들과의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맥락을 고려하는 모델이다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특성 덕분에 문장의 마지막만 예측할 수 있는 다른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언어모델과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달리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BERT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문장의 중간에 위치한 단어도 예측할 수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ko-KR" dirty="0">
                <a:effectLst/>
              </a:rPr>
              <a:t> </a:t>
            </a:r>
            <a:endParaRPr lang="en-US" altLang="ko-KR" dirty="0">
              <a:effectLst/>
            </a:endParaRPr>
          </a:p>
          <a:p>
            <a:endParaRPr lang="en-US" altLang="ko-KR" dirty="0"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258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Masked Language Model(MLM)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 MLM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무작위하게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몇개의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시킨다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이를 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Transformer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구조에 넣어서 주변 단어의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만을 보고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된 단어를 예측하는 모델이다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Sentence Prediction (NSP)</a:t>
            </a:r>
            <a:endParaRPr lang="en" altLang="ko-KR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다음에 오는 문장이 올바른 문장인지 맞추는 문제입니다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문제를 통해 두 문장 사이의 관계를 학습하게 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문장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이어 붙이는데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50% 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확률로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 있는 문장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IsNext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label)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또는 </a:t>
            </a:r>
            <a:r>
              <a:rPr lang="ko-KR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관련 없는 문장</a:t>
            </a:r>
            <a:r>
              <a:rPr lang="en-US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ko-KR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NotNext</a:t>
            </a:r>
            <a:r>
              <a:rPr lang="en" altLang="ko-KR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label)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사용합니다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QA(Question Answering)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 </a:t>
            </a:r>
            <a:r>
              <a:rPr lang="en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NLI(Natural Language Inference) task</a:t>
            </a:r>
            <a:r>
              <a:rPr lang="ko-KR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성능 향상에 영향을 끼친다고 합니다</a:t>
            </a:r>
            <a:r>
              <a:rPr lang="en-US" altLang="ko-K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3825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75176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76227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BERT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통해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데이터를 반복 학습한 결과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Loss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값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0.65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얻을 수 있었다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ko-KR" dirty="0">
                <a:effectLst/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07058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84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200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8042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8295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다양한 주제의 한국어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원문으로부터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추출요약문을 도출해낼 수 있도록 모델을 개발하는 것이 목표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article_original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칼럼에서 문장 세 개를 추출하여 추출한 문장의 인덱스를 제출해야 함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(extractive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칼럼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1951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399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얘는 그냥 인덱스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분포고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뒤에 나오는게 인덱스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전체문장개수 값의 분포입니다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!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4206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0109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sz="120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큰 의미는 없는 것 같아서 나중에 시간 모자라면 빼도 될 것 같아요</a:t>
            </a:r>
            <a:r>
              <a:rPr lang="en-US" altLang="ko-KR" sz="1200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!</a:t>
            </a:r>
            <a:endParaRPr lang="ko-KR" altLang="en-US" sz="1200" kern="1200" dirty="0">
              <a:solidFill>
                <a:srgbClr val="FF0000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6655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** 첫번째 수식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pagerank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계산식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수식에서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PR(u)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타겟 노드의 중요성을 의미하며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링크된 노드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ko-KR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</m:ctrlPr>
                      </m:sSubPr>
                      <m:e>
                        <m:r>
                          <a:rPr lang="en-US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𝑁</m:t>
                        </m:r>
                      </m:e>
                      <m:sub>
                        <m:r>
                          <a:rPr lang="en-US" altLang="ko-KR" sz="1200" i="1" kern="12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+mn-ea"/>
                            <a:cs typeface="+mn-cs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각 마디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링크 개수를 의미한다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또한 페이지에 임의로 유입되는 경우를 고려하여 임의의 값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c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값을 보정한다</a:t>
                </a:r>
                <a:r>
                  <a:rPr lang="ko-KR" altLang="ko-KR" dirty="0">
                    <a:effectLst/>
                  </a:rPr>
                  <a:t> </a:t>
                </a: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dirty="0">
                    <a:effectLst/>
                  </a:rPr>
                  <a:t>**두번째 수식</a:t>
                </a:r>
                <a:r>
                  <a:rPr lang="en-US" altLang="ko-KR" dirty="0">
                    <a:effectLst/>
                  </a:rPr>
                  <a:t>:</a:t>
                </a:r>
                <a:r>
                  <a:rPr lang="ko-KR" altLang="en-US" dirty="0">
                    <a:effectLst/>
                  </a:rPr>
                  <a:t> 문장 간 유사도 계산식</a:t>
                </a:r>
                <a:endParaRPr lang="en-US" altLang="ko-KR" dirty="0">
                  <a:effectLst/>
                </a:endParaRP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분모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S1, S2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문장의 길이를 의미하는데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문장의 길이가 짧을 경우 단어가 조금만 겹쳐도 문장의 </a:t>
                </a:r>
                <a:r>
                  <a:rPr lang="ko-KR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유사도가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확 높아지는 경향이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이를 방지하기 위해 분모에 로그를 취함으로써 길이가 긴 문장이 유사도 측면에서 유리할 수 있도록 조정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따라서 길이가 짧은 문장에 민감하게 반응하는 코사인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대신하여 사용하기 좋다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 문장이 여러 문장과 높은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지니기 위해서는 주어진 문서 집합에서 자주 등장한 단어들을 여러 개 포함해야한다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endParaRPr lang="en-US" altLang="ko-KR" sz="12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문서 집합에서 반복적으로 사용되는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의미있는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단어들을 여러 개 지닌 문장은 핵심 문장일 가능성이 높습니다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3" name="슬라이드 노트 개체 틀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>
                <a:normAutofit/>
              </a:bodyPr>
              <a:lstStyle/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** 첫번째 수식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:</a:t>
                </a:r>
                <a:r>
                  <a:rPr lang="en-US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pagerank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계산식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수식에서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PR(u)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타겟 노드의 중요성을 의미하며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링크된 노드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en-US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𝑁</a:t>
                </a:r>
                <a:r>
                  <a:rPr lang="ko-KR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_</a:t>
                </a:r>
                <a:r>
                  <a:rPr lang="en-US" altLang="ko-KR" sz="1200" i="0" kern="1200">
                    <a:solidFill>
                      <a:schemeClr val="tx1"/>
                    </a:solidFill>
                    <a:effectLst/>
                    <a:latin typeface="Cambria Math" panose="02040503050406030204" pitchFamily="18" charset="0"/>
                    <a:ea typeface="+mn-ea"/>
                    <a:cs typeface="+mn-cs"/>
                  </a:rPr>
                  <a:t>𝑣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각 마디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v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 링크 개수를 의미한다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또한 페이지에 임의로 유입되는 경우를 고려하여 임의의 값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c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로 값을 보정한다</a:t>
                </a:r>
                <a:r>
                  <a:rPr lang="ko-KR" altLang="ko-KR" dirty="0">
                    <a:effectLst/>
                  </a:rPr>
                  <a:t> </a:t>
                </a: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dirty="0">
                    <a:effectLst/>
                  </a:rPr>
                  <a:t>**두번째 수식</a:t>
                </a:r>
                <a:r>
                  <a:rPr lang="en-US" altLang="ko-KR" dirty="0">
                    <a:effectLst/>
                  </a:rPr>
                  <a:t>:</a:t>
                </a:r>
                <a:r>
                  <a:rPr lang="ko-KR" altLang="en-US" dirty="0">
                    <a:effectLst/>
                  </a:rPr>
                  <a:t> 문장 간 유사도 계산식</a:t>
                </a:r>
                <a:endParaRPr lang="en-US" altLang="ko-KR" dirty="0">
                  <a:effectLst/>
                </a:endParaRP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분모 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S1, S2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는 문장의 길이를 의미하는데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, 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문장의 길이가 짧을 경우 단어가 조금만 겹쳐도 문장의 </a:t>
                </a:r>
                <a:r>
                  <a:rPr lang="ko-KR" altLang="ko-KR" sz="120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유사도가</a:t>
                </a:r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확 높아지는 경향이 있다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이를 방지하기 위해 분모에 로그를 취함으로써 길이가 긴 문장이 유사도 측면에서 유리할 수 있도록 조정</a:t>
                </a:r>
                <a:r>
                  <a:rPr lang="ko-KR" altLang="en-US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한다</a:t>
                </a:r>
                <a:r>
                  <a:rPr lang="en-US" altLang="ko-KR" sz="120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</a:p>
              <a:p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따라서 길이가 짧은 문장에 민감하게 반응하는 코사인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대신하여 사용하기 좋다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endParaRPr lang="en-US" altLang="ko-KR" sz="120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한 문장이 여러 문장과 높은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유사도를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지니기 위해서는 주어진 문서 집합에서 자주 등장한 단어들을 여러 개 포함해야한다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</a:t>
                </a:r>
                <a:endParaRPr lang="en-US" altLang="ko-KR" sz="1200" b="0" i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pPr marL="0" marR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문서 집합에서 반복적으로 사용되는 </a:t>
                </a:r>
                <a:r>
                  <a:rPr lang="ko-KR" altLang="en-US" sz="1200" b="0" i="0" kern="1200" dirty="0" err="1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의미있는</a:t>
                </a:r>
                <a:r>
                  <a:rPr lang="ko-KR" altLang="en-US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단어들을 여러 개 지닌 문장은 핵심 문장일 가능성이 높습니다</a:t>
                </a:r>
                <a:r>
                  <a:rPr lang="en-US" altLang="ko-KR" sz="1200" b="0" i="0" kern="1200" dirty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.</a:t>
                </a:r>
                <a:endParaRPr lang="ko-KR" altLang="en-US" dirty="0"/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US" altLang="ko-KR" dirty="0">
                  <a:effectLst/>
                </a:endParaRPr>
              </a:p>
              <a:p>
                <a:pPr marL="0" marR="0" lvl="0" indent="0" algn="l" defTabSz="914400" rtl="0" eaLnBrk="1" fontAlgn="auto" latinLnBrk="1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ko-KR" altLang="en-US" dirty="0"/>
              </a:p>
              <a:p>
                <a:endParaRPr lang="ko-KR" altLang="en-US" dirty="0"/>
              </a:p>
            </p:txBody>
          </p:sp>
        </mc:Fallback>
      </mc:AlternateContent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A4E647-5A0F-41E6-A0EF-B58D8C1C6CD4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684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2022. 5. 23.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wiyong.tistory.com/392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mino-park7.github.io/nlp/2018/12/12/bert-%EB%85%BC%EB%AC%B8%EC%A0%95%EB%A6%AC/?fbclid=IwAR3S-8iLWEVG6FGUVxoYdwQyA-zG0GpOUzVEsFBd0ARFg4eFXqCyGLznu7w" TargetMode="External"/><Relationship Id="rId5" Type="http://schemas.openxmlformats.org/officeDocument/2006/relationships/hyperlink" Target="https://www.youtube.com/watch?v=vo3cyr_8eDQ" TargetMode="External"/><Relationship Id="rId4" Type="http://schemas.openxmlformats.org/officeDocument/2006/relationships/hyperlink" Target="https://github.com/lovit/textrank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99592" y="2401068"/>
            <a:ext cx="73448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ko-KR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와 </a:t>
            </a:r>
            <a:r>
              <a:rPr lang="en" altLang="ko-KR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sz="4000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한국어 기사문 </a:t>
            </a:r>
            <a:r>
              <a:rPr lang="ko-KR" altLang="en-US" sz="4000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추출요약</a:t>
            </a:r>
            <a:r>
              <a:rPr lang="ko-KR" altLang="en-US" sz="4000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모델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75800" y="4077072"/>
            <a:ext cx="367240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</a:rPr>
              <a:t>CUAI ML</a:t>
            </a:r>
            <a:r>
              <a:rPr lang="ko-KR" altLang="en-US" sz="1600" b="1" dirty="0">
                <a:solidFill>
                  <a:schemeClr val="bg1"/>
                </a:solidFill>
              </a:rPr>
              <a:t>트랙 </a:t>
            </a:r>
            <a:r>
              <a:rPr lang="en-US" altLang="ko-KR" sz="1600" b="1" dirty="0">
                <a:solidFill>
                  <a:schemeClr val="bg1"/>
                </a:solidFill>
              </a:rPr>
              <a:t>2</a:t>
            </a:r>
            <a:r>
              <a:rPr lang="ko-KR" altLang="en-US" sz="1600" b="1" dirty="0">
                <a:solidFill>
                  <a:schemeClr val="bg1"/>
                </a:solidFill>
              </a:rPr>
              <a:t>팀</a:t>
            </a:r>
            <a:endParaRPr lang="en-US" altLang="ko-KR" sz="1600" b="1" dirty="0">
              <a:solidFill>
                <a:schemeClr val="bg1"/>
              </a:solidFill>
            </a:endParaRPr>
          </a:p>
          <a:p>
            <a:pPr algn="ctr"/>
            <a:endParaRPr lang="en-US" altLang="ko-KR" sz="3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1400" b="1" dirty="0">
                <a:solidFill>
                  <a:schemeClr val="bg1"/>
                </a:solidFill>
              </a:rPr>
              <a:t>김선종 </a:t>
            </a:r>
            <a:r>
              <a:rPr lang="ko-KR" altLang="en-US" sz="1400" b="1" dirty="0" err="1">
                <a:solidFill>
                  <a:schemeClr val="bg1"/>
                </a:solidFill>
              </a:rPr>
              <a:t>박하람</a:t>
            </a:r>
            <a:r>
              <a:rPr lang="ko-KR" altLang="en-US" sz="1400" b="1" dirty="0">
                <a:solidFill>
                  <a:schemeClr val="bg1"/>
                </a:solidFill>
              </a:rPr>
              <a:t> </a:t>
            </a:r>
            <a:r>
              <a:rPr lang="ko-KR" altLang="en-US" sz="1400" b="1" dirty="0" err="1">
                <a:solidFill>
                  <a:schemeClr val="bg1"/>
                </a:solidFill>
              </a:rPr>
              <a:t>이남규</a:t>
            </a:r>
            <a:r>
              <a:rPr lang="ko-KR" altLang="en-US" sz="1400" b="1" dirty="0">
                <a:solidFill>
                  <a:schemeClr val="bg1"/>
                </a:solidFill>
              </a:rPr>
              <a:t> 정영주 </a:t>
            </a:r>
            <a:r>
              <a:rPr lang="ko-KR" altLang="en-US" sz="1400" b="1" dirty="0" err="1">
                <a:solidFill>
                  <a:schemeClr val="bg1"/>
                </a:solidFill>
              </a:rPr>
              <a:t>정현희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83767" y="1916832"/>
            <a:ext cx="425647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2020-2</a:t>
            </a:r>
            <a:r>
              <a:rPr lang="ko-KR" altLang="en-US" sz="1400" b="1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US" altLang="ko-KR" sz="1400" b="1" dirty="0">
                <a:solidFill>
                  <a:schemeClr val="tx2">
                    <a:lumMod val="50000"/>
                  </a:schemeClr>
                </a:solidFill>
              </a:rPr>
              <a:t>CUAI CONFERENCE</a:t>
            </a:r>
            <a:endParaRPr lang="ko-KR" altLang="en-US" sz="1400" b="1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09E1F-C162-0341-BED0-B838E857BB2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알고리즘 적용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23549545-AAD6-0A4E-B605-228DDDD84B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430" y="2052554"/>
            <a:ext cx="6370031" cy="3429594"/>
          </a:xfrm>
          <a:prstGeom prst="rect">
            <a:avLst/>
          </a:prstGeom>
        </p:spPr>
      </p:pic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CADC5B2D-1E38-1E48-A652-F746775BCA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473" y="1990891"/>
            <a:ext cx="1288763" cy="3757687"/>
          </a:xfrm>
          <a:prstGeom prst="rect">
            <a:avLst/>
          </a:prstGeom>
        </p:spPr>
      </p:pic>
      <p:sp>
        <p:nvSpPr>
          <p:cNvPr id="6" name="오른쪽 화살표[R] 5">
            <a:extLst>
              <a:ext uri="{FF2B5EF4-FFF2-40B4-BE49-F238E27FC236}">
                <a16:creationId xmlns:a16="http://schemas.microsoft.com/office/drawing/2014/main" id="{C2082EE2-75C8-1640-BE90-1DF1D8714605}"/>
              </a:ext>
            </a:extLst>
          </p:cNvPr>
          <p:cNvSpPr/>
          <p:nvPr/>
        </p:nvSpPr>
        <p:spPr>
          <a:xfrm>
            <a:off x="1763688" y="3609020"/>
            <a:ext cx="442154" cy="260714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0069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82B48A-B8FF-7B48-B493-015E8F3D780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고려사항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07BDD-70B2-6740-8E11-FE3859B476E0}"/>
              </a:ext>
            </a:extLst>
          </p:cNvPr>
          <p:cNvSpPr txBox="1"/>
          <p:nvPr/>
        </p:nvSpPr>
        <p:spPr>
          <a:xfrm>
            <a:off x="539552" y="1887566"/>
            <a:ext cx="7992888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① </a:t>
            </a:r>
            <a:r>
              <a:rPr kumimoji="1" lang="ko-KR" altLang="en-US" sz="16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토크나이저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변경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어차피 많이 등장한 단어라면 해당 단어를 구성하는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부분어절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역시 자주 등장하기 때문에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어떤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토크나이저를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사용하든 문장 간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유사도는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비슷하게 측정된다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F238CE4-53F5-7246-BE46-B82772B80201}"/>
              </a:ext>
            </a:extLst>
          </p:cNvPr>
          <p:cNvSpPr/>
          <p:nvPr/>
        </p:nvSpPr>
        <p:spPr>
          <a:xfrm>
            <a:off x="6156176" y="3714542"/>
            <a:ext cx="1296144" cy="174019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6473BE-1D45-C34D-96BF-B4DB3E57528F}"/>
              </a:ext>
            </a:extLst>
          </p:cNvPr>
          <p:cNvSpPr/>
          <p:nvPr/>
        </p:nvSpPr>
        <p:spPr>
          <a:xfrm>
            <a:off x="971600" y="4011476"/>
            <a:ext cx="1296144" cy="174019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2490FF8-E95E-4440-B251-ACB24B86C4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56"/>
          <a:stretch/>
        </p:blipFill>
        <p:spPr>
          <a:xfrm>
            <a:off x="4067944" y="5006110"/>
            <a:ext cx="4165600" cy="1099029"/>
          </a:xfrm>
          <a:prstGeom prst="rect">
            <a:avLst/>
          </a:prstGeom>
        </p:spPr>
      </p:pic>
      <p:cxnSp>
        <p:nvCxnSpPr>
          <p:cNvPr id="16" name="직선 연결선[R] 15">
            <a:extLst>
              <a:ext uri="{FF2B5EF4-FFF2-40B4-BE49-F238E27FC236}">
                <a16:creationId xmlns:a16="http://schemas.microsoft.com/office/drawing/2014/main" id="{7FD475BF-6972-AE49-B293-CD023395A1A9}"/>
              </a:ext>
            </a:extLst>
          </p:cNvPr>
          <p:cNvCxnSpPr/>
          <p:nvPr/>
        </p:nvCxnSpPr>
        <p:spPr>
          <a:xfrm>
            <a:off x="4445986" y="5661248"/>
            <a:ext cx="12601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C501A62-D61D-9142-B2F0-77E0364F4F5F}"/>
              </a:ext>
            </a:extLst>
          </p:cNvPr>
          <p:cNvSpPr txBox="1"/>
          <p:nvPr/>
        </p:nvSpPr>
        <p:spPr>
          <a:xfrm>
            <a:off x="539552" y="3140968"/>
            <a:ext cx="770485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②</a:t>
            </a:r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window 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크기 설정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 두 단어 간의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유사도를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정의하기 위해서 두 단어의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문장 내에서 두 단어의 간격이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 횟수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보다 클 경우에는 해당 간격만큼만 떨어진 단어들 간에만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occurrence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인정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window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값을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-1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로 설정해 단어들이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서로 얼마나 떨어져 있든지 상관없이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co-occurrence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215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82B48A-B8FF-7B48-B493-015E8F3D780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고려사항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E07BDD-70B2-6740-8E11-FE3859B476E0}"/>
              </a:ext>
            </a:extLst>
          </p:cNvPr>
          <p:cNvSpPr txBox="1"/>
          <p:nvPr/>
        </p:nvSpPr>
        <p:spPr>
          <a:xfrm>
            <a:off x="539552" y="1887566"/>
            <a:ext cx="79928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③</a:t>
            </a:r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bias </a:t>
            </a:r>
            <a:r>
              <a:rPr kumimoji="1" lang="ko-KR" altLang="en-US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설정</a:t>
            </a: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8C202081-E106-1449-8E42-1E9B7F01A5AC}"/>
              </a:ext>
            </a:extLst>
          </p:cNvPr>
          <p:cNvGrpSpPr/>
          <p:nvPr/>
        </p:nvGrpSpPr>
        <p:grpSpPr>
          <a:xfrm>
            <a:off x="647898" y="2415459"/>
            <a:ext cx="5376375" cy="3078408"/>
            <a:chOff x="611560" y="2415459"/>
            <a:chExt cx="5376375" cy="3078408"/>
          </a:xfrm>
        </p:grpSpPr>
        <p:pic>
          <p:nvPicPr>
            <p:cNvPr id="7" name="그림 6" descr="텍스트이(가) 표시된 사진&#10;&#10;자동 생성된 설명">
              <a:extLst>
                <a:ext uri="{FF2B5EF4-FFF2-40B4-BE49-F238E27FC236}">
                  <a16:creationId xmlns:a16="http://schemas.microsoft.com/office/drawing/2014/main" id="{AE131532-65F9-DD46-AD62-FD626057C9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560" y="2415459"/>
              <a:ext cx="5376375" cy="3078408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94CD088-977B-3243-9079-F3F13DB3CFD1}"/>
                </a:ext>
              </a:extLst>
            </p:cNvPr>
            <p:cNvSpPr/>
            <p:nvPr/>
          </p:nvSpPr>
          <p:spPr>
            <a:xfrm>
              <a:off x="868390" y="3140968"/>
              <a:ext cx="2551482" cy="113539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D2DFD1D7-76E3-E348-B987-67EE3A19FBA1}"/>
              </a:ext>
            </a:extLst>
          </p:cNvPr>
          <p:cNvSpPr txBox="1"/>
          <p:nvPr/>
        </p:nvSpPr>
        <p:spPr>
          <a:xfrm>
            <a:off x="3909470" y="3213706"/>
            <a:ext cx="49110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첫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두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세 번째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네 번째 문장이 다른 문장들보다 각각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7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5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4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3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배 더 중요하다고 가정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AF69F497-28F2-7647-B6AB-DBD4FE576FB3}"/>
              </a:ext>
            </a:extLst>
          </p:cNvPr>
          <p:cNvCxnSpPr/>
          <p:nvPr/>
        </p:nvCxnSpPr>
        <p:spPr>
          <a:xfrm>
            <a:off x="3456210" y="3356992"/>
            <a:ext cx="45326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59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4D766F-0ECC-9144-8CD3-4261766D1E4B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(4)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성능 확인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EAA46EC-62CB-C74D-8383-0CCC75634098}"/>
              </a:ext>
            </a:extLst>
          </p:cNvPr>
          <p:cNvGrpSpPr/>
          <p:nvPr/>
        </p:nvGrpSpPr>
        <p:grpSpPr>
          <a:xfrm>
            <a:off x="1259632" y="1903322"/>
            <a:ext cx="6552728" cy="1308946"/>
            <a:chOff x="719572" y="1763152"/>
            <a:chExt cx="6552728" cy="1308946"/>
          </a:xfrm>
        </p:grpSpPr>
        <p:pic>
          <p:nvPicPr>
            <p:cNvPr id="5" name="그림 4" descr="테이블이(가) 표시된 사진&#10;&#10;자동 생성된 설명">
              <a:extLst>
                <a:ext uri="{FF2B5EF4-FFF2-40B4-BE49-F238E27FC236}">
                  <a16:creationId xmlns:a16="http://schemas.microsoft.com/office/drawing/2014/main" id="{EFAD2435-019F-8A43-B623-DF309E09A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051" r="11214"/>
            <a:stretch/>
          </p:blipFill>
          <p:spPr>
            <a:xfrm>
              <a:off x="719572" y="1763152"/>
              <a:ext cx="6552728" cy="1308946"/>
            </a:xfrm>
            <a:prstGeom prst="rect">
              <a:avLst/>
            </a:prstGeom>
          </p:spPr>
        </p:pic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16E8DAD2-0B89-0F44-B8B8-127B27BC2B85}"/>
                </a:ext>
              </a:extLst>
            </p:cNvPr>
            <p:cNvSpPr/>
            <p:nvPr/>
          </p:nvSpPr>
          <p:spPr>
            <a:xfrm>
              <a:off x="5220072" y="1763152"/>
              <a:ext cx="2052228" cy="12338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4248AE5-29E9-6640-9BEB-033FCEB85640}"/>
              </a:ext>
            </a:extLst>
          </p:cNvPr>
          <p:cNvGrpSpPr/>
          <p:nvPr/>
        </p:nvGrpSpPr>
        <p:grpSpPr>
          <a:xfrm>
            <a:off x="1295636" y="4174830"/>
            <a:ext cx="6552728" cy="1319787"/>
            <a:chOff x="722022" y="3234596"/>
            <a:chExt cx="6552728" cy="1319787"/>
          </a:xfrm>
        </p:grpSpPr>
        <p:pic>
          <p:nvPicPr>
            <p:cNvPr id="10" name="그림 9" descr="테이블이(가) 표시된 사진&#10;&#10;자동 생성된 설명">
              <a:extLst>
                <a:ext uri="{FF2B5EF4-FFF2-40B4-BE49-F238E27FC236}">
                  <a16:creationId xmlns:a16="http://schemas.microsoft.com/office/drawing/2014/main" id="{D2454A79-D800-6746-8656-E4CA532C9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1413"/>
            <a:stretch/>
          </p:blipFill>
          <p:spPr>
            <a:xfrm>
              <a:off x="722022" y="3234596"/>
              <a:ext cx="6552728" cy="1319787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1B605010-9289-7F41-B282-2D3C6DC56F1C}"/>
                </a:ext>
              </a:extLst>
            </p:cNvPr>
            <p:cNvSpPr/>
            <p:nvPr/>
          </p:nvSpPr>
          <p:spPr>
            <a:xfrm>
              <a:off x="5220072" y="3275320"/>
              <a:ext cx="2052228" cy="12338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5" name="아래쪽 화살표[D] 14">
            <a:extLst>
              <a:ext uri="{FF2B5EF4-FFF2-40B4-BE49-F238E27FC236}">
                <a16:creationId xmlns:a16="http://schemas.microsoft.com/office/drawing/2014/main" id="{BFFCF847-FC9E-3E4E-8EDA-392397D77D27}"/>
              </a:ext>
            </a:extLst>
          </p:cNvPr>
          <p:cNvSpPr/>
          <p:nvPr/>
        </p:nvSpPr>
        <p:spPr>
          <a:xfrm>
            <a:off x="6660232" y="3356992"/>
            <a:ext cx="288032" cy="57606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C15956C7-2C9B-AE44-9275-7C977D1D181A}"/>
              </a:ext>
            </a:extLst>
          </p:cNvPr>
          <p:cNvSpPr/>
          <p:nvPr/>
        </p:nvSpPr>
        <p:spPr>
          <a:xfrm>
            <a:off x="5652120" y="1421295"/>
            <a:ext cx="7697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Rouge-1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(Recall)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8D848BE-126E-D74C-A614-D06698557A73}"/>
              </a:ext>
            </a:extLst>
          </p:cNvPr>
          <p:cNvSpPr/>
          <p:nvPr/>
        </p:nvSpPr>
        <p:spPr>
          <a:xfrm>
            <a:off x="6391065" y="1412776"/>
            <a:ext cx="917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Rouge-2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(Precision)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49933BC-55E2-9045-8B67-65C042C23370}"/>
              </a:ext>
            </a:extLst>
          </p:cNvPr>
          <p:cNvSpPr/>
          <p:nvPr/>
        </p:nvSpPr>
        <p:spPr>
          <a:xfrm>
            <a:off x="7181003" y="1412776"/>
            <a:ext cx="780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b="1" kern="100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Rouge-L</a:t>
            </a:r>
          </a:p>
          <a:p>
            <a:pPr algn="ctr"/>
            <a:r>
              <a:rPr lang="en-US" altLang="ko-KR" sz="1200" b="1" dirty="0">
                <a:solidFill>
                  <a:srgbClr val="002060"/>
                </a:solidFill>
                <a:latin typeface="GyeonggiBatang" panose="02020503020101020101" pitchFamily="18" charset="-127"/>
                <a:ea typeface="GyeonggiBatang" panose="02020503020101020101" pitchFamily="18" charset="-127"/>
                <a:cs typeface="Times New Roman" panose="02020603050405020304" pitchFamily="18" charset="0"/>
              </a:rPr>
              <a:t>(F-1)</a:t>
            </a:r>
            <a:endParaRPr lang="ko-KR" altLang="en-US" sz="12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65301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BEDA2B-A394-0C4D-80CF-163C761950A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C16EE7-48C4-CF41-B50C-EE29075ECC2E}"/>
              </a:ext>
            </a:extLst>
          </p:cNvPr>
          <p:cNvSpPr txBox="1"/>
          <p:nvPr/>
        </p:nvSpPr>
        <p:spPr>
          <a:xfrm>
            <a:off x="683568" y="1990093"/>
            <a:ext cx="698477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시스템 서체 일반체"/>
              <a:buChar char="-"/>
            </a:pP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 문맥을 고려하지 않고 단어 단위로 워드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임베딩이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이루어짐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 typeface="시스템 서체 일반체"/>
              <a:buChar char="-"/>
            </a:pPr>
            <a:endParaRPr kumimoji="1" lang="en-US" altLang="ko-KR" sz="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 typeface="시스템 서체 일반체"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초기 언어모델들의 경우 단방향으로만 문장을 학습하기 때문에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문장이 길어질수록 앞에 있는 단어의 영향력이 줄어들고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뒤쪽에 있는 단어가 앞쪽에 있는 단어에 영향을 미치지 못하는 문제가 발생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C21BD0-0C54-E44C-ACA0-55EE819A15BC}"/>
              </a:ext>
            </a:extLst>
          </p:cNvPr>
          <p:cNvSpPr txBox="1"/>
          <p:nvPr/>
        </p:nvSpPr>
        <p:spPr>
          <a:xfrm>
            <a:off x="611560" y="3932183"/>
            <a:ext cx="80648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구조를 통해 위의 문제점 해결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</a:t>
            </a:r>
          </a:p>
          <a:p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주어진 시퀀스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단어들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한 번에 입력 받아 처리함으로써 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특정 단어를 이해하기 위해 문장 내 다른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단어들과의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맥락을 고려하는 모델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7D389A41-2AF8-D64A-9022-FD32DCA0E1ED}"/>
              </a:ext>
            </a:extLst>
          </p:cNvPr>
          <p:cNvSpPr/>
          <p:nvPr/>
        </p:nvSpPr>
        <p:spPr>
          <a:xfrm>
            <a:off x="4355976" y="3314601"/>
            <a:ext cx="180020" cy="432048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3246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7A7A414-1823-0A45-9AA3-B62D2494671A}"/>
              </a:ext>
            </a:extLst>
          </p:cNvPr>
          <p:cNvSpPr/>
          <p:nvPr/>
        </p:nvSpPr>
        <p:spPr>
          <a:xfrm>
            <a:off x="692696" y="2556480"/>
            <a:ext cx="8055768" cy="3339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ko-KR" altLang="en-US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① </a:t>
            </a:r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Masked Language Model</a:t>
            </a:r>
          </a:p>
          <a:p>
            <a:endParaRPr kumimoji="1" lang="en-US" altLang="ko-KR" sz="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무작위하게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몇개의 토큰을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시킨 후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 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구조에 넣어서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주변 단어의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context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만을 보고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된 단어를 예측하는 모델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에서는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input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전체와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mask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토큰을 한번에 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transformer encoder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넣고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원래 토큰을 예측하므로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완전한 양방향이 설계된 것으로 볼 수 있음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②</a:t>
            </a:r>
            <a:r>
              <a:rPr kumimoji="1" lang="en-US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N</a:t>
            </a:r>
            <a:r>
              <a:rPr kumimoji="1" lang="en" altLang="ko-KR" sz="15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ext</a:t>
            </a:r>
            <a:r>
              <a:rPr kumimoji="1" lang="en" altLang="ko-KR" sz="15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sentence prediction </a:t>
            </a:r>
          </a:p>
          <a:p>
            <a:endParaRPr kumimoji="1" lang="en" altLang="ko-KR" sz="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개의 문장을 같이 넣고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 문장이 이어지는 문장인지 아닌지를 맞추면서 학습을 진행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3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두 문장 사이의 관계 학습 가능 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=&gt;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이미 학습된 </a:t>
            </a:r>
            <a:r>
              <a:rPr kumimoji="1" lang="en" altLang="ko-KR" sz="16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KoBERT</a:t>
            </a:r>
            <a:r>
              <a:rPr kumimoji="1" lang="en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모델</a:t>
            </a:r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사용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F7823D-F66F-CC49-91C1-130786A2DECD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B665212-FE5B-C54C-92D5-FB2AB91B6297}"/>
              </a:ext>
            </a:extLst>
          </p:cNvPr>
          <p:cNvSpPr/>
          <p:nvPr/>
        </p:nvSpPr>
        <p:spPr>
          <a:xfrm>
            <a:off x="677226" y="2116352"/>
            <a:ext cx="497489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ko-KR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Pre-train </a:t>
            </a:r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방법론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4C9E59F-5267-3743-B343-12F3E33ED592}"/>
              </a:ext>
            </a:extLst>
          </p:cNvPr>
          <p:cNvSpPr/>
          <p:nvPr/>
        </p:nvSpPr>
        <p:spPr>
          <a:xfrm>
            <a:off x="692696" y="5835847"/>
            <a:ext cx="776929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추출될 토큰과 추출되지 않을 토큰에 대해 </a:t>
            </a:r>
            <a:r>
              <a:rPr lang="en-US" altLang="ko-KR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1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과 </a:t>
            </a:r>
            <a:r>
              <a:rPr lang="en-US" altLang="ko-KR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0</a:t>
            </a:r>
            <a:r>
              <a:rPr lang="ko-KR" altLang="en-US" sz="1500" b="1" dirty="0" err="1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으로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lang="ko-KR" altLang="en-US" sz="1500" b="1" dirty="0" err="1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라벨링하여</a:t>
            </a:r>
            <a:r>
              <a:rPr lang="ko-KR" altLang="en-US" sz="1500" b="1" dirty="0">
                <a:solidFill>
                  <a:srgbClr val="000000"/>
                </a:solidFill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2165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439B20-C623-774C-A900-3E538237D6B4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2A5D8B5-8B93-2147-A11F-CCBA83E73A78}"/>
              </a:ext>
            </a:extLst>
          </p:cNvPr>
          <p:cNvSpPr/>
          <p:nvPr/>
        </p:nvSpPr>
        <p:spPr>
          <a:xfrm>
            <a:off x="1264196" y="2109646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모델을 통해 도출된 벡터가 중요 요약문장인지 예측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(Simple Classifier)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833DB73-7873-6040-B3BA-E1E280C8B0E5}"/>
              </a:ext>
            </a:extLst>
          </p:cNvPr>
          <p:cNvSpPr/>
          <p:nvPr/>
        </p:nvSpPr>
        <p:spPr>
          <a:xfrm>
            <a:off x="1259632" y="2974232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실제 값과 비교하여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loss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값 계산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8BFC9C5-EEB7-7749-AE9F-C14BD29F5B37}"/>
              </a:ext>
            </a:extLst>
          </p:cNvPr>
          <p:cNvSpPr/>
          <p:nvPr/>
        </p:nvSpPr>
        <p:spPr>
          <a:xfrm>
            <a:off x="1268760" y="3861048"/>
            <a:ext cx="65436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LSTM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 활용하여 한번 더 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output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도출한 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실제 레이블과 비교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44DCEA2-027C-CD4B-9515-8B55B8F3592B}"/>
              </a:ext>
            </a:extLst>
          </p:cNvPr>
          <p:cNvSpPr/>
          <p:nvPr/>
        </p:nvSpPr>
        <p:spPr>
          <a:xfrm>
            <a:off x="539552" y="4746630"/>
            <a:ext cx="806489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Inter-sentence Transformer</a:t>
            </a:r>
            <a:r>
              <a:rPr kumimoji="1" lang="ko-KR" altLang="en-US" sz="16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적용하여 예측 </a:t>
            </a:r>
            <a:r>
              <a:rPr kumimoji="1" lang="en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label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을 도출한 후</a:t>
            </a:r>
            <a:r>
              <a:rPr kumimoji="1" lang="en-US" altLang="ko-KR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6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실제 레이블과 비교 </a:t>
            </a:r>
          </a:p>
        </p:txBody>
      </p:sp>
      <p:sp>
        <p:nvSpPr>
          <p:cNvPr id="4" name="아래쪽 화살표[D] 3">
            <a:extLst>
              <a:ext uri="{FF2B5EF4-FFF2-40B4-BE49-F238E27FC236}">
                <a16:creationId xmlns:a16="http://schemas.microsoft.com/office/drawing/2014/main" id="{FEBA6C7C-DDEC-D640-9111-0CE8E7A0E5A4}"/>
              </a:ext>
            </a:extLst>
          </p:cNvPr>
          <p:cNvSpPr/>
          <p:nvPr/>
        </p:nvSpPr>
        <p:spPr>
          <a:xfrm>
            <a:off x="4521861" y="2578788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아래쪽 화살표[D] 19">
            <a:extLst>
              <a:ext uri="{FF2B5EF4-FFF2-40B4-BE49-F238E27FC236}">
                <a16:creationId xmlns:a16="http://schemas.microsoft.com/office/drawing/2014/main" id="{7E125BF8-EF74-1B49-BB33-9599F473CFDD}"/>
              </a:ext>
            </a:extLst>
          </p:cNvPr>
          <p:cNvSpPr/>
          <p:nvPr/>
        </p:nvSpPr>
        <p:spPr>
          <a:xfrm>
            <a:off x="4535996" y="3527576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아래쪽 화살표[D] 20">
            <a:extLst>
              <a:ext uri="{FF2B5EF4-FFF2-40B4-BE49-F238E27FC236}">
                <a16:creationId xmlns:a16="http://schemas.microsoft.com/office/drawing/2014/main" id="{4025D97A-502A-904E-82FC-AA580136C8F2}"/>
              </a:ext>
            </a:extLst>
          </p:cNvPr>
          <p:cNvSpPr/>
          <p:nvPr/>
        </p:nvSpPr>
        <p:spPr>
          <a:xfrm>
            <a:off x="4535996" y="4437112"/>
            <a:ext cx="108012" cy="238744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85993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16" name="그림 15" descr="텍스트이(가) 표시된 사진&#10;&#10;자동 생성된 설명">
            <a:extLst>
              <a:ext uri="{FF2B5EF4-FFF2-40B4-BE49-F238E27FC236}">
                <a16:creationId xmlns:a16="http://schemas.microsoft.com/office/drawing/2014/main" id="{A11CC34A-E88C-0F4A-AB12-EC5BB3BA9E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43326"/>
            <a:ext cx="7225085" cy="3583292"/>
          </a:xfrm>
          <a:prstGeom prst="rect">
            <a:avLst/>
          </a:prstGeom>
        </p:spPr>
      </p:pic>
      <p:pic>
        <p:nvPicPr>
          <p:cNvPr id="18" name="그림 17" descr="텍스트이(가) 표시된 사진&#10;&#10;자동 생성된 설명">
            <a:extLst>
              <a:ext uri="{FF2B5EF4-FFF2-40B4-BE49-F238E27FC236}">
                <a16:creationId xmlns:a16="http://schemas.microsoft.com/office/drawing/2014/main" id="{6A8E17FD-4BA9-6E40-AE50-C350B4EFE7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365"/>
          <a:stretch/>
        </p:blipFill>
        <p:spPr>
          <a:xfrm>
            <a:off x="899592" y="5463408"/>
            <a:ext cx="5938007" cy="6650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E439B20-C623-774C-A900-3E538237D6B4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41446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5E0BCD7E-ADD9-D94D-90C3-59CACB9BE2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00" y="2497014"/>
            <a:ext cx="1219200" cy="2336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980E3B0-FD0D-ED4F-8C46-31065C7266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075" y="2492896"/>
            <a:ext cx="6660232" cy="24152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8E35750-2558-8F42-9AA7-05DF555B784B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학습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73946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04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C8A29A-E011-A646-AC15-CCD0EBBC6A6D}"/>
              </a:ext>
            </a:extLst>
          </p:cNvPr>
          <p:cNvSpPr txBox="1"/>
          <p:nvPr/>
        </p:nvSpPr>
        <p:spPr>
          <a:xfrm>
            <a:off x="539552" y="1052736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알고리즘 적용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A1D58C3D-A599-2942-A38B-8F85067BB2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593599"/>
            <a:ext cx="5610243" cy="284155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C0D6714-B947-EE4F-9320-2541CC3118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5079857"/>
            <a:ext cx="7886700" cy="965200"/>
          </a:xfrm>
          <a:prstGeom prst="rect">
            <a:avLst/>
          </a:prstGeom>
          <a:ln>
            <a:solidFill>
              <a:schemeClr val="tx2"/>
            </a:solidFill>
          </a:ln>
        </p:spPr>
      </p:pic>
      <p:sp>
        <p:nvSpPr>
          <p:cNvPr id="13" name="아래쪽 화살표[D] 12">
            <a:extLst>
              <a:ext uri="{FF2B5EF4-FFF2-40B4-BE49-F238E27FC236}">
                <a16:creationId xmlns:a16="http://schemas.microsoft.com/office/drawing/2014/main" id="{4E2D425C-2A61-D94E-A935-6A88D69D0345}"/>
              </a:ext>
            </a:extLst>
          </p:cNvPr>
          <p:cNvSpPr/>
          <p:nvPr/>
        </p:nvSpPr>
        <p:spPr>
          <a:xfrm>
            <a:off x="827584" y="4591990"/>
            <a:ext cx="252028" cy="333472"/>
          </a:xfrm>
          <a:prstGeom prst="down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27377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</a:rPr>
              <a:t>CONTENTS</a:t>
            </a:r>
            <a:endParaRPr lang="ko-KR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4903" y="2555612"/>
            <a:ext cx="849694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01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02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03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04    </a:t>
            </a:r>
            <a:r>
              <a:rPr lang="ko-KR" altLang="en-US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GyeonggiTitle Medium" panose="02020603020101020101" pitchFamily="18" charset="-127"/>
                <a:ea typeface="HY헤드라인M" pitchFamily="18" charset="-127"/>
              </a:rPr>
              <a:t>05</a:t>
            </a:r>
            <a:endParaRPr lang="ko-KR" altLang="en-US" sz="5400" dirty="0">
              <a:solidFill>
                <a:schemeClr val="bg1"/>
              </a:solidFill>
              <a:latin typeface="GyeonggiTitle Medium" panose="02020603020101020101" pitchFamily="18" charset="-127"/>
              <a:ea typeface="HY헤드라인M" pitchFamily="18" charset="-127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528919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2195736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3923928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5652120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7380312" y="3491716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93113" y="362644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대회 소개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1907704" y="3626440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3563888" y="3626440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 요약 모델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92080" y="3635732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BERT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</a:t>
            </a:r>
            <a:endParaRPr lang="en-US" altLang="ko-KR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  <a:p>
            <a:pPr algn="ctr"/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추출 요약 모델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40760" y="3626440"/>
            <a:ext cx="2195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한계점 및 </a:t>
            </a:r>
            <a:r>
              <a:rPr kumimoji="1"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느낀점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한계점 및 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느낀점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05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449809-028A-DA4D-8AE0-F93C53E13BE9}"/>
              </a:ext>
            </a:extLst>
          </p:cNvPr>
          <p:cNvSpPr/>
          <p:nvPr/>
        </p:nvSpPr>
        <p:spPr>
          <a:xfrm>
            <a:off x="434076" y="2144689"/>
            <a:ext cx="8275848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대회가 끝난 후에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모델을 완성했기 때문에 대회에서 요구하는 기준으로 평가하지 못했고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en-US" altLang="ko-KR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loss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계산할 수 없어서 두 모델의 성능을 비교해보지 못한 것이 아쉬움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모델에 대한 이해도가 매우 높지는 않아서 기존에 나와있는 가이드라인을 따라가는 방향으로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프로젝트를 진행했는데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성능을 높일 수 있는 방안을 생각해볼 수 있을 정도로 실력을 키울 수 있다면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좋을 것 같음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추출된 요약문을 읽어봤을 때 아직은 좀 어색한 부분이 많아서 인간의 역할이 남아 있는 것 같아 </a:t>
            </a:r>
            <a:b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다행이라는 생각이 들었음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56775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참고자료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3449809-028A-DA4D-8AE0-F93C53E13BE9}"/>
              </a:ext>
            </a:extLst>
          </p:cNvPr>
          <p:cNvSpPr/>
          <p:nvPr/>
        </p:nvSpPr>
        <p:spPr>
          <a:xfrm>
            <a:off x="539552" y="1152415"/>
            <a:ext cx="8064896" cy="4553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[1]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전재원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황현선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이창기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“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이용한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2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단계 한국어 문서 요약”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한국정보과학회 학술발표논문집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[2] </a:t>
            </a:r>
            <a:r>
              <a:rPr kumimoji="1" lang="en" altLang="ko-KR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이용한 키워드 추출과 핵심 문장 추출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구현과 실험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 </a:t>
            </a:r>
          </a:p>
          <a:p>
            <a:pPr>
              <a:lnSpc>
                <a:spcPct val="150000"/>
              </a:lnSpc>
            </a:pP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[3]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황상픔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김도현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“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한국어 기술문서 분석을 위한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BERT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기반의 </a:t>
            </a:r>
            <a:r>
              <a:rPr kumimoji="1" lang="ko-KR" altLang="en-US" sz="1500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분류모델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”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한국전자거래학회지</a:t>
            </a: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[4]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Yang Liu, “Fine-tune BERT for Extractive Summarization”, arxiv:1903.10318</a:t>
            </a: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[5]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3"/>
              </a:rPr>
              <a:t>https://hwiyong.tistory.com/392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[6] </a:t>
            </a: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4"/>
              </a:rPr>
              <a:t>https://github.com/lovit/textrank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[7]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5"/>
              </a:rPr>
              <a:t>https://www.youtube.com/watch?v=vo3cyr_8eDQ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kumimoji="1" lang="en-US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[8]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  <a:hlinkClick r:id="rId6"/>
              </a:rPr>
              <a:t>https://mino-park7.github.io/nlp/2018/12/12/bert-%EB%85%BC%EB%AC%B8%EC%A0%95%EB%A6%AC/?fbclid=IwAR3S-8iLWEVG6FGUVxoYdwQyA-zG0GpOUzVEsFBd0ARFg4eFXqCyGLznu7w</a:t>
            </a: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endParaRPr kumimoji="1" lang="en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>
              <a:lnSpc>
                <a:spcPct val="150000"/>
              </a:lnSpc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6737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THANK</a:t>
            </a:r>
          </a:p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YOU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대회 소개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01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2326CF-7442-6E47-B843-ADA7E02C6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19" y="1098556"/>
            <a:ext cx="6412566" cy="1507256"/>
          </a:xfrm>
          <a:prstGeom prst="rect">
            <a:avLst/>
          </a:prstGeom>
        </p:spPr>
      </p:pic>
      <p:pic>
        <p:nvPicPr>
          <p:cNvPr id="7" name="그림 6" descr="테이블이(가) 표시된 사진&#10;&#10;자동 생성된 설명">
            <a:extLst>
              <a:ext uri="{FF2B5EF4-FFF2-40B4-BE49-F238E27FC236}">
                <a16:creationId xmlns:a16="http://schemas.microsoft.com/office/drawing/2014/main" id="{F2F2F6C3-CE73-914E-B687-A3346C765F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476" y="2748815"/>
            <a:ext cx="7502513" cy="2000670"/>
          </a:xfrm>
          <a:prstGeom prst="rect">
            <a:avLst/>
          </a:prstGeom>
        </p:spPr>
      </p:pic>
      <p:pic>
        <p:nvPicPr>
          <p:cNvPr id="13" name="그림 12" descr="텍스트, 신문, 영수증이(가) 표시된 사진&#10;&#10;자동 생성된 설명">
            <a:extLst>
              <a:ext uri="{FF2B5EF4-FFF2-40B4-BE49-F238E27FC236}">
                <a16:creationId xmlns:a16="http://schemas.microsoft.com/office/drawing/2014/main" id="{70157F0D-16E4-BF4A-AB40-CE66F7747D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5263859"/>
            <a:ext cx="7857182" cy="1024213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43754B0E-5201-5944-B294-131545BF8B13}"/>
              </a:ext>
            </a:extLst>
          </p:cNvPr>
          <p:cNvSpPr/>
          <p:nvPr/>
        </p:nvSpPr>
        <p:spPr>
          <a:xfrm>
            <a:off x="2087724" y="2884294"/>
            <a:ext cx="792088" cy="72008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143145E3-948E-A44C-8A8D-FC99F7B3ECF2}"/>
              </a:ext>
            </a:extLst>
          </p:cNvPr>
          <p:cNvSpPr/>
          <p:nvPr/>
        </p:nvSpPr>
        <p:spPr>
          <a:xfrm>
            <a:off x="529938" y="5085051"/>
            <a:ext cx="1377765" cy="116392"/>
          </a:xfrm>
          <a:prstGeom prst="rect">
            <a:avLst/>
          </a:prstGeom>
          <a:solidFill>
            <a:srgbClr val="FFFF00">
              <a:alpha val="3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BFF939-32EC-4042-AC4E-81A2549BD82B}"/>
              </a:ext>
            </a:extLst>
          </p:cNvPr>
          <p:cNvSpPr txBox="1"/>
          <p:nvPr/>
        </p:nvSpPr>
        <p:spPr>
          <a:xfrm>
            <a:off x="444662" y="4917268"/>
            <a:ext cx="36724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‘</a:t>
            </a:r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article_original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’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칼럼의 원문 예시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3B3CD06-8AC6-E64D-9778-443C4C55499B}"/>
              </a:ext>
            </a:extLst>
          </p:cNvPr>
          <p:cNvCxnSpPr/>
          <p:nvPr/>
        </p:nvCxnSpPr>
        <p:spPr>
          <a:xfrm flipH="1">
            <a:off x="1511659" y="3140968"/>
            <a:ext cx="792088" cy="1776300"/>
          </a:xfrm>
          <a:prstGeom prst="straightConnector1">
            <a:avLst/>
          </a:prstGeom>
          <a:ln w="34925" cmpd="sng">
            <a:solidFill>
              <a:srgbClr val="FFFF00">
                <a:alpha val="68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media 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분포 확인</a:t>
            </a:r>
          </a:p>
        </p:txBody>
      </p: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E7990863-9EFE-4248-9648-75A7935F21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674" y="2060848"/>
            <a:ext cx="3673326" cy="30470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C3E9C9-E5BD-8741-87FF-9341229A0976}"/>
              </a:ext>
            </a:extLst>
          </p:cNvPr>
          <p:cNvSpPr txBox="1"/>
          <p:nvPr/>
        </p:nvSpPr>
        <p:spPr>
          <a:xfrm>
            <a:off x="4860032" y="3002674"/>
            <a:ext cx="367240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총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11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개의 미디어로 구성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가장 수가 적은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‘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광양신문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’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도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899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개로 적지 않아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미디어 별로 요약문 특성이 다르다면 좋은 정보가 될 수 있음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00275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(2)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원문 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-US" altLang="ko-KR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article_original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분석</a:t>
            </a:r>
            <a:endParaRPr kumimoji="1" lang="en-US" altLang="ko-KR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8044022-D12D-A644-BF53-6738FD504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009248"/>
            <a:ext cx="3863558" cy="271589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748B1D3-2618-DA4F-B791-3F8FFE1A0B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35" y="2009248"/>
            <a:ext cx="3754960" cy="27158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470D3F6-4634-4546-B742-EBC71F6055EB}"/>
              </a:ext>
            </a:extLst>
          </p:cNvPr>
          <p:cNvSpPr txBox="1"/>
          <p:nvPr/>
        </p:nvSpPr>
        <p:spPr>
          <a:xfrm>
            <a:off x="893111" y="1786048"/>
            <a:ext cx="87021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569818-902D-2648-851B-900E7A842B89}"/>
              </a:ext>
            </a:extLst>
          </p:cNvPr>
          <p:cNvSpPr txBox="1"/>
          <p:nvPr/>
        </p:nvSpPr>
        <p:spPr>
          <a:xfrm>
            <a:off x="4932042" y="1755527"/>
            <a:ext cx="79172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단어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A66D89-F359-784C-9AF1-791B3CE2A24C}"/>
              </a:ext>
            </a:extLst>
          </p:cNvPr>
          <p:cNvSpPr txBox="1"/>
          <p:nvPr/>
        </p:nvSpPr>
        <p:spPr>
          <a:xfrm>
            <a:off x="687620" y="5000225"/>
            <a:ext cx="71247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원문은 평균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13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 및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214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개 정도의 단어로 구성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기존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summary task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에서 많이 쓰는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CNN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이나 </a:t>
            </a:r>
            <a:r>
              <a:rPr kumimoji="1" lang="en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DailyMail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같은 데이터와 비교했을 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상당히 길이가 적은 편</a:t>
            </a:r>
          </a:p>
        </p:txBody>
      </p:sp>
      <p:pic>
        <p:nvPicPr>
          <p:cNvPr id="19" name="그림 18" descr="텍스트이(가) 표시된 사진&#10;&#10;자동 생성된 설명">
            <a:extLst>
              <a:ext uri="{FF2B5EF4-FFF2-40B4-BE49-F238E27FC236}">
                <a16:creationId xmlns:a16="http://schemas.microsoft.com/office/drawing/2014/main" id="{3EFE040D-AAB8-7944-9390-5D459EEE73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2206" y="2540867"/>
            <a:ext cx="1573730" cy="1176156"/>
          </a:xfrm>
          <a:prstGeom prst="rect">
            <a:avLst/>
          </a:prstGeom>
        </p:spPr>
      </p:pic>
      <p:pic>
        <p:nvPicPr>
          <p:cNvPr id="21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B748C493-720A-074B-AC0F-BCE79E3AA7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5"/>
          <a:stretch/>
        </p:blipFill>
        <p:spPr>
          <a:xfrm>
            <a:off x="6660232" y="2502406"/>
            <a:ext cx="1480727" cy="1128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40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추출 요약 정답 값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extractive)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20746EB-02B9-C44B-A57E-EE22F9D15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38" y="2031998"/>
            <a:ext cx="3484522" cy="335267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CA5372C-3914-5A4B-B631-7D4771551E5B}"/>
              </a:ext>
            </a:extLst>
          </p:cNvPr>
          <p:cNvSpPr txBox="1"/>
          <p:nvPr/>
        </p:nvSpPr>
        <p:spPr>
          <a:xfrm>
            <a:off x="4225467" y="3085087"/>
            <a:ext cx="432048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 요약 문장으로 뽑힌 문장들의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인덱스 분포 확인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11664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85AF86-43B3-5D4F-835D-ECA9E5EB8F7C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(3)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추출 요약 정답 값</a:t>
            </a:r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extractive)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EA53EE-56CC-6D4B-BB5D-E5C8C2F5E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51" y="2304107"/>
            <a:ext cx="4063139" cy="26098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644D818-43FF-1A4C-BE97-9E47A64079FC}"/>
              </a:ext>
            </a:extLst>
          </p:cNvPr>
          <p:cNvSpPr txBox="1"/>
          <p:nvPr/>
        </p:nvSpPr>
        <p:spPr>
          <a:xfrm>
            <a:off x="4572000" y="2805752"/>
            <a:ext cx="43204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데이터 별로 문장의 개수가 다르기 때문에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인덱스를 전체 문장 개수로 나눈 값의 분포 확인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데이터가 뉴스라는 점을 함께 고려해볼 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,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글의 앞문장일수록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extractive summary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에 </a:t>
            </a:r>
            <a:b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</a:b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포함될 확률이 높을 수 밖에 없다고 결론 지음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  <a:endParaRPr kumimoji="1" lang="ko-KR" altLang="en-US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8296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EDA</a:t>
            </a:r>
            <a:endParaRPr lang="ko-KR" altLang="en-US" b="1" spc="-15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02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73D4903-F818-DC43-B9EA-92843D23BC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30" r="1"/>
          <a:stretch/>
        </p:blipFill>
        <p:spPr>
          <a:xfrm>
            <a:off x="4920965" y="1189793"/>
            <a:ext cx="3744416" cy="52443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6C44B32-6CB6-304B-92E9-1F71B28DC5CB}"/>
              </a:ext>
            </a:extLst>
          </p:cNvPr>
          <p:cNvSpPr txBox="1"/>
          <p:nvPr/>
        </p:nvSpPr>
        <p:spPr>
          <a:xfrm>
            <a:off x="539552" y="3481059"/>
            <a:ext cx="43204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추출 요약 문장으로 뽑힌 문장들과 뽑히지 않은 문장들의 키워드를 비교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C986FB-EEEF-074A-85F8-C5165CE24CB2}"/>
              </a:ext>
            </a:extLst>
          </p:cNvPr>
          <p:cNvSpPr txBox="1"/>
          <p:nvPr/>
        </p:nvSpPr>
        <p:spPr>
          <a:xfrm>
            <a:off x="539552" y="2780928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(4)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키워드 </a:t>
            </a:r>
            <a:r>
              <a:rPr kumimoji="1" lang="en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bi-gram 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분포</a:t>
            </a:r>
          </a:p>
        </p:txBody>
      </p:sp>
    </p:spTree>
    <p:extLst>
      <p:ext uri="{BB962C8B-B14F-4D97-AF65-F5344CB8AC3E}">
        <p14:creationId xmlns:p14="http://schemas.microsoft.com/office/powerpoint/2010/main" val="2317523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520" y="251356"/>
            <a:ext cx="68767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TextRank</a:t>
            </a:r>
            <a:r>
              <a:rPr lang="ko-KR" altLang="en-US" b="1" spc="-150" dirty="0" err="1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를</a:t>
            </a:r>
            <a:r>
              <a:rPr lang="ko-KR" altLang="en-US" b="1" spc="-15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 이용한 추출 요약 모델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GyeonggiTitle Medium" panose="02020603020101020101" pitchFamily="18" charset="-127"/>
                <a:ea typeface="GyeonggiTitle Medium" panose="02020603020101020101" pitchFamily="18" charset="-127"/>
              </a:rPr>
              <a:t>03</a:t>
            </a:r>
            <a:endParaRPr lang="ko-KR" altLang="en-US" sz="2400" dirty="0">
              <a:solidFill>
                <a:schemeClr val="bg1"/>
              </a:solidFill>
              <a:latin typeface="GyeonggiTitle Medium" panose="02020603020101020101" pitchFamily="18" charset="-127"/>
              <a:ea typeface="GyeonggiTitle Medium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D09E1F-C162-0341-BED0-B838E857BB2E}"/>
              </a:ext>
            </a:extLst>
          </p:cNvPr>
          <p:cNvSpPr txBox="1"/>
          <p:nvPr/>
        </p:nvSpPr>
        <p:spPr>
          <a:xfrm>
            <a:off x="539552" y="1252227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(1)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이론적 배경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73A09306-ABBF-5145-835B-3DF385C4FD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3637821"/>
            <a:ext cx="4343400" cy="952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64213AF-B712-6145-BE7C-8B482DC0373C}"/>
              </a:ext>
            </a:extLst>
          </p:cNvPr>
          <p:cNvSpPr txBox="1"/>
          <p:nvPr/>
        </p:nvSpPr>
        <p:spPr>
          <a:xfrm>
            <a:off x="611560" y="1905506"/>
            <a:ext cx="80648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600" b="1" u="sng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endParaRPr kumimoji="1" lang="en-US" altLang="ko-KR" sz="16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-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구글의 검색엔진 알고리즘으로 유명한 </a:t>
            </a:r>
            <a:r>
              <a:rPr kumimoji="1" lang="en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PageRank 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알고리즘을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자연어처리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분야에 응용한 알고리즘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endParaRPr kumimoji="1" lang="en-US" altLang="ko-KR" sz="13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600" b="1" u="sng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PageRank</a:t>
            </a:r>
          </a:p>
          <a:p>
            <a:endParaRPr kumimoji="1" lang="en-US" altLang="ko-KR" sz="300" b="1" u="sng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다른 페이지들로부터 가장 많은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유입링크를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지니는 페이지가 가장 중요한 페이지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중요한 페이지로부터 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유입링크를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받는 페이지 역시 중요한 페이지</a:t>
            </a:r>
            <a:endParaRPr kumimoji="1" lang="en-US" altLang="ko-KR" sz="15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791580-7031-FD4A-A257-FA1C215C8442}"/>
              </a:ext>
            </a:extLst>
          </p:cNvPr>
          <p:cNvSpPr txBox="1"/>
          <p:nvPr/>
        </p:nvSpPr>
        <p:spPr>
          <a:xfrm>
            <a:off x="5418305" y="3721656"/>
            <a:ext cx="301082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PR(u):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타겟 노드의 중요성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v: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링크된 노드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  <a:p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𝑁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𝑣: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각 마디 </a:t>
            </a:r>
            <a:r>
              <a:rPr kumimoji="1" lang="en" altLang="ko-KR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v</a:t>
            </a:r>
            <a:r>
              <a:rPr kumimoji="1" lang="ko-KR" altLang="en-US" sz="1500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링크 개수   </a:t>
            </a:r>
            <a:endParaRPr kumimoji="1" lang="en-US" altLang="ko-KR" sz="1500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51FF7E5-5092-724D-8DB4-E8B99AFADC31}"/>
              </a:ext>
            </a:extLst>
          </p:cNvPr>
          <p:cNvSpPr txBox="1"/>
          <p:nvPr/>
        </p:nvSpPr>
        <p:spPr>
          <a:xfrm>
            <a:off x="539552" y="4668416"/>
            <a:ext cx="806489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TextRank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의 경우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node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page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가 아닌 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word</a:t>
            </a:r>
            <a:r>
              <a:rPr kumimoji="1" lang="ko-KR" altLang="en-US" sz="1500" b="1" dirty="0" err="1">
                <a:latin typeface="GyeonggiBatang" panose="02020503020101020101" pitchFamily="18" charset="-127"/>
                <a:ea typeface="GyeonggiBatang" panose="02020503020101020101" pitchFamily="18" charset="-127"/>
              </a:rPr>
              <a:t>를</a:t>
            </a:r>
            <a:r>
              <a:rPr kumimoji="1" lang="ko-KR" altLang="en-US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 사용</a:t>
            </a:r>
            <a:r>
              <a:rPr kumimoji="1" lang="en-US" altLang="ko-KR" sz="15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!</a:t>
            </a:r>
          </a:p>
        </p:txBody>
      </p:sp>
      <p:pic>
        <p:nvPicPr>
          <p:cNvPr id="17" name="그림 16" descr="텍스트이(가) 표시된 사진&#10;&#10;자동 생성된 설명">
            <a:extLst>
              <a:ext uri="{FF2B5EF4-FFF2-40B4-BE49-F238E27FC236}">
                <a16:creationId xmlns:a16="http://schemas.microsoft.com/office/drawing/2014/main" id="{78F9B7F2-620E-5D42-B4A6-D6B7AB58FD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373" y="5121400"/>
            <a:ext cx="4152900" cy="10795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BC50309-E3EB-8247-BA69-D25B7A695272}"/>
              </a:ext>
            </a:extLst>
          </p:cNvPr>
          <p:cNvSpPr txBox="1"/>
          <p:nvPr/>
        </p:nvSpPr>
        <p:spPr>
          <a:xfrm>
            <a:off x="1483643" y="5528285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600" b="1" dirty="0">
                <a:latin typeface="GyeonggiBatang" panose="02020503020101020101" pitchFamily="18" charset="-127"/>
                <a:ea typeface="GyeonggiBatang" panose="02020503020101020101" pitchFamily="18" charset="-127"/>
              </a:rPr>
              <a:t>문장 간 유사도</a:t>
            </a:r>
            <a:endParaRPr kumimoji="1" lang="en-US" altLang="ko-KR" sz="1600" b="1" dirty="0">
              <a:latin typeface="GyeonggiBatang" panose="02020503020101020101" pitchFamily="18" charset="-127"/>
              <a:ea typeface="GyeonggiBatang" panose="02020503020101020101" pitchFamily="18" charset="-127"/>
            </a:endParaRPr>
          </a:p>
        </p:txBody>
      </p:sp>
      <p:sp>
        <p:nvSpPr>
          <p:cNvPr id="13" name="오른쪽 화살표[R] 12">
            <a:extLst>
              <a:ext uri="{FF2B5EF4-FFF2-40B4-BE49-F238E27FC236}">
                <a16:creationId xmlns:a16="http://schemas.microsoft.com/office/drawing/2014/main" id="{7BDDF4AA-7DF0-544E-99EE-A48CF18D0894}"/>
              </a:ext>
            </a:extLst>
          </p:cNvPr>
          <p:cNvSpPr/>
          <p:nvPr/>
        </p:nvSpPr>
        <p:spPr>
          <a:xfrm>
            <a:off x="3042441" y="5635254"/>
            <a:ext cx="568077" cy="159577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90836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2859</TotalTime>
  <Words>1553</Words>
  <Application>Microsoft Macintosh PowerPoint</Application>
  <PresentationFormat>화면 슬라이드 쇼(4:3)</PresentationFormat>
  <Paragraphs>222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시스템 서체 일반체</vt:lpstr>
      <vt:lpstr>GyeonggiTitle Medium</vt:lpstr>
      <vt:lpstr>Cambria Math</vt:lpstr>
      <vt:lpstr>GyeonggiBatang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LG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minhee park</dc:creator>
  <cp:lastModifiedBy>정영주</cp:lastModifiedBy>
  <cp:revision>46</cp:revision>
  <dcterms:created xsi:type="dcterms:W3CDTF">2016-11-03T20:47:04Z</dcterms:created>
  <dcterms:modified xsi:type="dcterms:W3CDTF">2022-05-23T04:40:20Z</dcterms:modified>
</cp:coreProperties>
</file>

<file path=docProps/thumbnail.jpeg>
</file>